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7"/>
  </p:normalViewPr>
  <p:slideViewPr>
    <p:cSldViewPr snapToGrid="0" snapToObjects="1">
      <p:cViewPr varScale="1">
        <p:scale>
          <a:sx n="93" d="100"/>
          <a:sy n="93" d="100"/>
        </p:scale>
        <p:origin x="784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1/31/17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 Safety Notes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Miss Harper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45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582" y="512618"/>
            <a:ext cx="10421666" cy="565958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Contaminated food does not always </a:t>
            </a:r>
            <a:r>
              <a:rPr lang="en-US" sz="7200" u="sng" dirty="0" smtClean="0">
                <a:solidFill>
                  <a:schemeClr val="accent1"/>
                </a:solidFill>
              </a:rPr>
              <a:t>TASTE BAD </a:t>
            </a:r>
            <a:r>
              <a:rPr lang="en-US" sz="7200" dirty="0" smtClean="0"/>
              <a:t>or </a:t>
            </a:r>
            <a:r>
              <a:rPr lang="en-US" sz="7200" u="sng" dirty="0" smtClean="0">
                <a:solidFill>
                  <a:schemeClr val="accent1"/>
                </a:solidFill>
              </a:rPr>
              <a:t>SMELL</a:t>
            </a:r>
            <a:r>
              <a:rPr lang="en-US" sz="7200" dirty="0" smtClean="0"/>
              <a:t> bad.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9994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18" y="581891"/>
            <a:ext cx="10463230" cy="5590309"/>
          </a:xfrm>
        </p:spPr>
        <p:txBody>
          <a:bodyPr>
            <a:normAutofit/>
          </a:bodyPr>
          <a:lstStyle/>
          <a:p>
            <a:r>
              <a:rPr lang="en-US" sz="7200" dirty="0" smtClean="0"/>
              <a:t>Never consume food that may be contaminated.  </a:t>
            </a:r>
          </a:p>
          <a:p>
            <a:r>
              <a:rPr lang="en-US" sz="7200" dirty="0" smtClean="0"/>
              <a:t>When in Doubt, </a:t>
            </a:r>
            <a:r>
              <a:rPr lang="en-US" sz="7200" u="sng" dirty="0" smtClean="0">
                <a:solidFill>
                  <a:schemeClr val="accent1"/>
                </a:solidFill>
              </a:rPr>
              <a:t>THROW IT OUT. </a:t>
            </a:r>
            <a:endParaRPr lang="en-US" sz="7200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TEMPERATURE ZONES: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THE DANGER ZONE (WHERE PERISHABLE FOOD SHOULD NOT BE KEPT) IS FROM  </a:t>
            </a:r>
            <a:r>
              <a:rPr lang="en-US" sz="4800" u="sng" dirty="0" smtClean="0">
                <a:solidFill>
                  <a:schemeClr val="accent1"/>
                </a:solidFill>
              </a:rPr>
              <a:t>40-140</a:t>
            </a:r>
            <a:r>
              <a:rPr lang="en-US" sz="4800" dirty="0" smtClean="0"/>
              <a:t> DEGREES F.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87639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964" y="1066800"/>
            <a:ext cx="10172284" cy="51054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GROUND BEEF, CHICKEN, PORK AND LEFTOVER FOOD SHOULD BE COOKED TO AN INTERNAL TEMPERATURE OF </a:t>
            </a:r>
            <a:r>
              <a:rPr lang="en-US" sz="5400" u="sng" dirty="0" smtClean="0">
                <a:solidFill>
                  <a:schemeClr val="accent1"/>
                </a:solidFill>
              </a:rPr>
              <a:t>165 DEGREES F.  </a:t>
            </a:r>
            <a:endParaRPr lang="en-US" sz="5400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522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18" y="706582"/>
            <a:ext cx="10158430" cy="5465618"/>
          </a:xfrm>
        </p:spPr>
        <p:txBody>
          <a:bodyPr>
            <a:noAutofit/>
          </a:bodyPr>
          <a:lstStyle/>
          <a:p>
            <a:r>
              <a:rPr lang="en-US" sz="6000" dirty="0" smtClean="0"/>
              <a:t>Use a </a:t>
            </a:r>
            <a:r>
              <a:rPr lang="en-US" sz="6000" u="sng" dirty="0" smtClean="0">
                <a:solidFill>
                  <a:schemeClr val="accent1"/>
                </a:solidFill>
              </a:rPr>
              <a:t>THERMOMETER</a:t>
            </a:r>
            <a:r>
              <a:rPr lang="en-US" sz="6000" dirty="0" smtClean="0"/>
              <a:t> to check internal temperatures of meats.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0912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855" y="526473"/>
            <a:ext cx="10352393" cy="5645727"/>
          </a:xfrm>
        </p:spPr>
        <p:txBody>
          <a:bodyPr>
            <a:normAutofit/>
          </a:bodyPr>
          <a:lstStyle/>
          <a:p>
            <a:r>
              <a:rPr lang="en-US" sz="5400" dirty="0" smtClean="0"/>
              <a:t>Keep hot food above </a:t>
            </a:r>
            <a:r>
              <a:rPr lang="en-US" sz="5400" u="sng" dirty="0" smtClean="0">
                <a:solidFill>
                  <a:schemeClr val="accent1"/>
                </a:solidFill>
              </a:rPr>
              <a:t>140 degrees </a:t>
            </a:r>
            <a:r>
              <a:rPr lang="en-US" sz="5400" dirty="0" smtClean="0"/>
              <a:t>and cold food below </a:t>
            </a:r>
            <a:r>
              <a:rPr lang="en-US" sz="5400" u="sng" dirty="0" smtClean="0">
                <a:solidFill>
                  <a:schemeClr val="accent1"/>
                </a:solidFill>
              </a:rPr>
              <a:t>40 degrees </a:t>
            </a:r>
            <a:r>
              <a:rPr lang="en-US" sz="5400" dirty="0" smtClean="0"/>
              <a:t>to slow/stop the growth of bacteria.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29563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564" y="581891"/>
            <a:ext cx="10324684" cy="5590309"/>
          </a:xfrm>
        </p:spPr>
        <p:txBody>
          <a:bodyPr>
            <a:normAutofit/>
          </a:bodyPr>
          <a:lstStyle/>
          <a:p>
            <a:r>
              <a:rPr lang="en-US" sz="6600" dirty="0" smtClean="0"/>
              <a:t>Never keep food on the counter or cool for longer than </a:t>
            </a:r>
            <a:r>
              <a:rPr lang="en-US" sz="6600" u="sng" dirty="0" smtClean="0">
                <a:solidFill>
                  <a:schemeClr val="accent1"/>
                </a:solidFill>
              </a:rPr>
              <a:t>2 hours. </a:t>
            </a:r>
            <a:endParaRPr lang="en-US" sz="6600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244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745" y="803564"/>
            <a:ext cx="10532503" cy="536863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Food can be safely thawed by using the defrost cycle of the </a:t>
            </a:r>
            <a:r>
              <a:rPr lang="en-US" sz="4800" u="sng" dirty="0" smtClean="0">
                <a:solidFill>
                  <a:schemeClr val="accent1"/>
                </a:solidFill>
              </a:rPr>
              <a:t>MICROWAVE,  </a:t>
            </a:r>
            <a:r>
              <a:rPr lang="en-US" sz="4800" dirty="0" smtClean="0"/>
              <a:t>running it under </a:t>
            </a:r>
            <a:r>
              <a:rPr lang="en-US" sz="4800" dirty="0" smtClean="0">
                <a:solidFill>
                  <a:schemeClr val="accent1"/>
                </a:solidFill>
              </a:rPr>
              <a:t>COLD RUNNING WATER, </a:t>
            </a:r>
            <a:r>
              <a:rPr lang="en-US" sz="4800" dirty="0" smtClean="0"/>
              <a:t>or leaving it in the </a:t>
            </a:r>
            <a:r>
              <a:rPr lang="en-US" sz="4800" u="sng" dirty="0" smtClean="0">
                <a:solidFill>
                  <a:schemeClr val="accent1"/>
                </a:solidFill>
              </a:rPr>
              <a:t>BOTTOM OF THE REFRIGERATOR.  </a:t>
            </a:r>
            <a:endParaRPr lang="en-US" sz="4800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925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81891"/>
            <a:ext cx="10366248" cy="5590309"/>
          </a:xfrm>
        </p:spPr>
        <p:txBody>
          <a:bodyPr>
            <a:normAutofit/>
          </a:bodyPr>
          <a:lstStyle/>
          <a:p>
            <a:r>
              <a:rPr lang="en-US" sz="6600" dirty="0" smtClean="0"/>
              <a:t>Food that is contaminated cannot become uncontaminated by placing it in the </a:t>
            </a:r>
            <a:r>
              <a:rPr lang="en-US" sz="6600" u="sng" dirty="0" smtClean="0">
                <a:solidFill>
                  <a:schemeClr val="accent1"/>
                </a:solidFill>
              </a:rPr>
              <a:t>refrigerator or freezer.  </a:t>
            </a:r>
            <a:endParaRPr lang="en-US" sz="6600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342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</a:t>
            </a:r>
            <a:r>
              <a:rPr lang="en-US" dirty="0" err="1" smtClean="0"/>
              <a:t>CleanlinessL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Once your hands are properly cleaned, don</a:t>
            </a:r>
            <a:r>
              <a:rPr lang="fr-FR" sz="4400" dirty="0" smtClean="0"/>
              <a:t>’</a:t>
            </a:r>
            <a:r>
              <a:rPr lang="en-US" sz="4400" dirty="0" smtClean="0"/>
              <a:t>t touch your </a:t>
            </a:r>
            <a:r>
              <a:rPr lang="en-US" sz="4400" u="sng" dirty="0" smtClean="0">
                <a:solidFill>
                  <a:schemeClr val="accent1"/>
                </a:solidFill>
              </a:rPr>
              <a:t>Hair or Face or Clothes. </a:t>
            </a:r>
            <a:endParaRPr lang="en-US" sz="4400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331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7527"/>
            <a:ext cx="10061448" cy="5174673"/>
          </a:xfrm>
        </p:spPr>
        <p:txBody>
          <a:bodyPr>
            <a:normAutofit/>
          </a:bodyPr>
          <a:lstStyle/>
          <a:p>
            <a:r>
              <a:rPr lang="en-US" sz="6600" dirty="0" smtClean="0"/>
              <a:t>Hands should be washed with </a:t>
            </a:r>
            <a:r>
              <a:rPr lang="en-US" sz="6600" u="sng" dirty="0" smtClean="0">
                <a:solidFill>
                  <a:schemeClr val="accent1"/>
                </a:solidFill>
              </a:rPr>
              <a:t>WARM</a:t>
            </a:r>
            <a:r>
              <a:rPr lang="en-US" sz="6600" u="sng" dirty="0" smtClean="0"/>
              <a:t> </a:t>
            </a:r>
            <a:r>
              <a:rPr lang="en-US" sz="6600" dirty="0" smtClean="0"/>
              <a:t>water and Soap for at least  </a:t>
            </a:r>
            <a:r>
              <a:rPr lang="en-US" sz="6600" u="sng" dirty="0" smtClean="0">
                <a:solidFill>
                  <a:schemeClr val="accent1"/>
                </a:solidFill>
              </a:rPr>
              <a:t>20</a:t>
            </a:r>
            <a:r>
              <a:rPr lang="en-US" sz="6600" u="sng" dirty="0" smtClean="0"/>
              <a:t> </a:t>
            </a:r>
            <a:r>
              <a:rPr lang="en-US" sz="6600" dirty="0" smtClean="0"/>
              <a:t>seconds. 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93911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691" y="526473"/>
            <a:ext cx="10241557" cy="5645727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Avoid stirring and </a:t>
            </a:r>
            <a:r>
              <a:rPr lang="en-US" sz="6000" u="sng" dirty="0" smtClean="0">
                <a:solidFill>
                  <a:schemeClr val="accent1"/>
                </a:solidFill>
              </a:rPr>
              <a:t>TASTING</a:t>
            </a:r>
            <a:r>
              <a:rPr lang="en-US" sz="6000" dirty="0" smtClean="0"/>
              <a:t> with the same spoon so food does not become contaminated.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6776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18" y="762000"/>
            <a:ext cx="10463230" cy="54102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Keep long </a:t>
            </a:r>
            <a:r>
              <a:rPr lang="en-US" sz="6000" u="sng" dirty="0" smtClean="0">
                <a:solidFill>
                  <a:schemeClr val="accent1"/>
                </a:solidFill>
              </a:rPr>
              <a:t>HAIR </a:t>
            </a:r>
            <a:r>
              <a:rPr lang="en-US" sz="6000" dirty="0" smtClean="0"/>
              <a:t>out of your face and the food so it does not pose a safety or sanitation hazard.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31564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Kitchen Safety: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Sanitation: 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Handwashing At least 20 seconds with warm-hot water and soap. 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Clean- free of dirt and dust. </a:t>
            </a:r>
          </a:p>
          <a:p>
            <a:pPr lvl="2"/>
            <a:r>
              <a:rPr lang="en-US" sz="2000" dirty="0" smtClean="0"/>
              <a:t>vs</a:t>
            </a:r>
          </a:p>
          <a:p>
            <a:pPr lvl="1"/>
            <a:r>
              <a:rPr lang="en-US" sz="2400" dirty="0" smtClean="0"/>
              <a:t>Sanitizing- free of bacteria </a:t>
            </a:r>
          </a:p>
        </p:txBody>
      </p:sp>
    </p:spTree>
    <p:extLst>
      <p:ext uri="{BB962C8B-B14F-4D97-AF65-F5344CB8AC3E}">
        <p14:creationId xmlns:p14="http://schemas.microsoft.com/office/powerpoint/2010/main" val="1020159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solidFill>
                  <a:schemeClr val="accent1"/>
                </a:solidFill>
              </a:rPr>
              <a:t>Carelessness- </a:t>
            </a:r>
            <a:r>
              <a:rPr lang="en-US" sz="3200" dirty="0" smtClean="0"/>
              <a:t>Be careful, pay attention. </a:t>
            </a:r>
          </a:p>
          <a:p>
            <a:endParaRPr lang="en-US" sz="3200" dirty="0"/>
          </a:p>
          <a:p>
            <a:r>
              <a:rPr lang="en-US" sz="3200" u="sng" dirty="0" smtClean="0">
                <a:solidFill>
                  <a:schemeClr val="accent1"/>
                </a:solidFill>
              </a:rPr>
              <a:t>Be Proactive- </a:t>
            </a:r>
            <a:r>
              <a:rPr lang="en-US" sz="3200" dirty="0" smtClean="0"/>
              <a:t>Think about the hazards that could happen and safety rules you have learned before taking an action.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3931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Knives: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Keep knives on counter until ready to wash, dry and put away. </a:t>
            </a:r>
          </a:p>
          <a:p>
            <a:r>
              <a:rPr lang="en-US" sz="3200" dirty="0" smtClean="0"/>
              <a:t>Do not soak knives or put in sink with other utensils. </a:t>
            </a:r>
          </a:p>
          <a:p>
            <a:r>
              <a:rPr lang="en-US" sz="3200" dirty="0" smtClean="0"/>
              <a:t>Sharp knives are safer than dull knives.  </a:t>
            </a:r>
          </a:p>
          <a:p>
            <a:r>
              <a:rPr lang="en-US" sz="3200" u="sng" dirty="0" smtClean="0">
                <a:solidFill>
                  <a:schemeClr val="accent1"/>
                </a:solidFill>
              </a:rPr>
              <a:t>Always </a:t>
            </a:r>
            <a:r>
              <a:rPr lang="en-US" sz="3200" dirty="0" smtClean="0"/>
              <a:t>use a cutting board when cutting.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0144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Burns: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Always use only dry pot holders / oven mitts </a:t>
            </a:r>
          </a:p>
          <a:p>
            <a:r>
              <a:rPr lang="en-US" sz="3200" dirty="0" smtClean="0"/>
              <a:t>Always use pot holders when removing lid of a pan or working with hot grease or taking things in and out of the oven.  </a:t>
            </a:r>
          </a:p>
          <a:p>
            <a:r>
              <a:rPr lang="en-US" sz="3200" dirty="0" smtClean="0"/>
              <a:t>Put cool running water on a burn to prevent blistering.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915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Fires: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Grease Fires:  NEVER ADD WATER- ADDS OXYGEN</a:t>
            </a:r>
          </a:p>
          <a:p>
            <a:r>
              <a:rPr lang="en-US" sz="3200" dirty="0" smtClean="0"/>
              <a:t>Use Baking Soda to put out a grease fire.  </a:t>
            </a:r>
          </a:p>
          <a:p>
            <a:r>
              <a:rPr lang="en-US" sz="3200" dirty="0" smtClean="0"/>
              <a:t>NEVER EVER put METAL in the microwave.  </a:t>
            </a:r>
          </a:p>
          <a:p>
            <a:r>
              <a:rPr lang="en-US" sz="3200" dirty="0" smtClean="0"/>
              <a:t>Locate fire extinguishers in classroom and at home.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6060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Cuts and Bruises: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Do not use bare hands to clean up broken glass.  </a:t>
            </a:r>
          </a:p>
          <a:p>
            <a:r>
              <a:rPr lang="en-US" sz="4000" dirty="0" smtClean="0"/>
              <a:t>Do not use chipped ceramic or glass items.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72462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poisoning: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All cleaning bottles should be labeled and stored properly. </a:t>
            </a:r>
          </a:p>
          <a:p>
            <a:r>
              <a:rPr lang="en-US" sz="3200" dirty="0" smtClean="0"/>
              <a:t>Away form food and away from where kids and animals could get it.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03678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Electrical Shock: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Make sure not to use electrical appliances with wet hands or wet area or near a sink.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739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072" y="1233055"/>
            <a:ext cx="9992175" cy="4939145"/>
          </a:xfrm>
        </p:spPr>
        <p:txBody>
          <a:bodyPr>
            <a:noAutofit/>
          </a:bodyPr>
          <a:lstStyle/>
          <a:p>
            <a:r>
              <a:rPr lang="en-US" sz="4800" dirty="0" smtClean="0"/>
              <a:t>Wash your hands before handling food, after you use the </a:t>
            </a:r>
            <a:r>
              <a:rPr lang="en-US" sz="4800" u="sng" dirty="0" smtClean="0">
                <a:solidFill>
                  <a:schemeClr val="accent1"/>
                </a:solidFill>
              </a:rPr>
              <a:t>restroom</a:t>
            </a:r>
            <a:r>
              <a:rPr lang="en-US" sz="4800" dirty="0" smtClean="0">
                <a:solidFill>
                  <a:schemeClr val="accent1"/>
                </a:solidFill>
              </a:rPr>
              <a:t>, </a:t>
            </a:r>
            <a:r>
              <a:rPr lang="en-US" sz="4800" dirty="0" smtClean="0"/>
              <a:t>whenever you </a:t>
            </a:r>
            <a:r>
              <a:rPr lang="en-US" sz="4800" u="sng" dirty="0" smtClean="0">
                <a:solidFill>
                  <a:schemeClr val="accent1"/>
                </a:solidFill>
              </a:rPr>
              <a:t>touch meat </a:t>
            </a:r>
            <a:r>
              <a:rPr lang="en-US" sz="4800" dirty="0" smtClean="0"/>
              <a:t>or </a:t>
            </a:r>
            <a:r>
              <a:rPr lang="en-US" sz="4800" u="sng" dirty="0" smtClean="0">
                <a:solidFill>
                  <a:schemeClr val="accent1"/>
                </a:solidFill>
              </a:rPr>
              <a:t>eggs, </a:t>
            </a:r>
            <a:r>
              <a:rPr lang="en-US" sz="4800" dirty="0" smtClean="0"/>
              <a:t>and whenever you switch from handling </a:t>
            </a:r>
            <a:r>
              <a:rPr lang="en-US" sz="4800" u="sng" dirty="0" smtClean="0">
                <a:solidFill>
                  <a:schemeClr val="accent1"/>
                </a:solidFill>
              </a:rPr>
              <a:t>raw</a:t>
            </a:r>
            <a:r>
              <a:rPr lang="en-US" sz="4800" dirty="0" smtClean="0"/>
              <a:t> food to handling ready to eat food.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5126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291" y="706582"/>
            <a:ext cx="10393957" cy="5465618"/>
          </a:xfrm>
        </p:spPr>
        <p:txBody>
          <a:bodyPr>
            <a:normAutofit/>
          </a:bodyPr>
          <a:lstStyle/>
          <a:p>
            <a:r>
              <a:rPr lang="en-US" sz="6600" dirty="0" smtClean="0"/>
              <a:t>You should wear a </a:t>
            </a:r>
            <a:r>
              <a:rPr lang="en-US" sz="6600" u="sng" dirty="0" smtClean="0">
                <a:solidFill>
                  <a:schemeClr val="accent1"/>
                </a:solidFill>
              </a:rPr>
              <a:t>band-aide and gloves</a:t>
            </a:r>
            <a:r>
              <a:rPr lang="en-US" sz="6600" dirty="0" smtClean="0">
                <a:solidFill>
                  <a:schemeClr val="accent1"/>
                </a:solidFill>
              </a:rPr>
              <a:t> </a:t>
            </a:r>
            <a:r>
              <a:rPr lang="en-US" sz="6600" dirty="0" smtClean="0"/>
              <a:t>when you have a cut on your hands. </a:t>
            </a:r>
            <a:endParaRPr lang="en-US" sz="6600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11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54182"/>
            <a:ext cx="10213848" cy="5618018"/>
          </a:xfrm>
        </p:spPr>
        <p:txBody>
          <a:bodyPr>
            <a:normAutofit/>
          </a:bodyPr>
          <a:lstStyle/>
          <a:p>
            <a:r>
              <a:rPr lang="en-US" sz="6600" dirty="0" smtClean="0"/>
              <a:t>Keep all surfaces  </a:t>
            </a:r>
            <a:r>
              <a:rPr lang="en-US" sz="6600" u="sng" dirty="0" smtClean="0">
                <a:solidFill>
                  <a:schemeClr val="accent1"/>
                </a:solidFill>
              </a:rPr>
              <a:t>CLEAN </a:t>
            </a:r>
            <a:r>
              <a:rPr lang="en-US" sz="6600" dirty="0" smtClean="0"/>
              <a:t> (free of dirt and dust) and </a:t>
            </a:r>
            <a:r>
              <a:rPr lang="en-US" sz="6600" u="sng" dirty="0" smtClean="0">
                <a:solidFill>
                  <a:schemeClr val="accent1"/>
                </a:solidFill>
              </a:rPr>
              <a:t>SANITIZE</a:t>
            </a:r>
            <a:r>
              <a:rPr lang="en-US" sz="6600" dirty="0" smtClean="0"/>
              <a:t> (free of germs and bacteria).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838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18" y="471055"/>
            <a:ext cx="10463230" cy="5701145"/>
          </a:xfrm>
        </p:spPr>
        <p:txBody>
          <a:bodyPr>
            <a:noAutofit/>
          </a:bodyPr>
          <a:lstStyle/>
          <a:p>
            <a:r>
              <a:rPr lang="en-US" sz="6600" dirty="0" smtClean="0"/>
              <a:t>To sanitize a work surface, you should use a solution of 1 teaspoon bleach per pint of water that is in a </a:t>
            </a:r>
            <a:r>
              <a:rPr lang="en-US" sz="6600" u="sng" dirty="0" smtClean="0">
                <a:solidFill>
                  <a:schemeClr val="accent1"/>
                </a:solidFill>
              </a:rPr>
              <a:t>LABELED</a:t>
            </a:r>
            <a:r>
              <a:rPr lang="en-US" sz="6600" dirty="0" smtClean="0">
                <a:solidFill>
                  <a:schemeClr val="accent1"/>
                </a:solidFill>
              </a:rPr>
              <a:t> </a:t>
            </a:r>
            <a:r>
              <a:rPr lang="en-US" sz="6600" dirty="0" smtClean="0"/>
              <a:t>spray bottle.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21892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9" y="568036"/>
            <a:ext cx="10338539" cy="5604164"/>
          </a:xfrm>
        </p:spPr>
        <p:txBody>
          <a:bodyPr>
            <a:normAutofit/>
          </a:bodyPr>
          <a:lstStyle/>
          <a:p>
            <a:r>
              <a:rPr lang="en-US" sz="7200" dirty="0" smtClean="0"/>
              <a:t>Food-borne illness is also called </a:t>
            </a:r>
            <a:r>
              <a:rPr lang="en-US" sz="7200" u="sng" dirty="0" smtClean="0">
                <a:solidFill>
                  <a:schemeClr val="accent1"/>
                </a:solidFill>
              </a:rPr>
              <a:t>FOOD POISONING.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0811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27" y="651164"/>
            <a:ext cx="10283121" cy="5521036"/>
          </a:xfrm>
        </p:spPr>
        <p:txBody>
          <a:bodyPr>
            <a:normAutofit/>
          </a:bodyPr>
          <a:lstStyle/>
          <a:p>
            <a:r>
              <a:rPr lang="en-US" sz="7200" dirty="0" smtClean="0"/>
              <a:t>Food-borne illness results from </a:t>
            </a:r>
            <a:r>
              <a:rPr lang="en-US" sz="7200" u="sng" dirty="0" smtClean="0">
                <a:solidFill>
                  <a:schemeClr val="accent1"/>
                </a:solidFill>
              </a:rPr>
              <a:t>bacteria</a:t>
            </a:r>
            <a:r>
              <a:rPr lang="en-US" sz="7200" dirty="0" smtClean="0"/>
              <a:t> contaminated foods that contain harmful </a:t>
            </a:r>
            <a:r>
              <a:rPr lang="en-US" sz="7200" u="sng" dirty="0" smtClean="0">
                <a:solidFill>
                  <a:schemeClr val="accent1"/>
                </a:solidFill>
              </a:rPr>
              <a:t>microorganisms.  </a:t>
            </a:r>
            <a:endParaRPr lang="en-US" sz="7200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41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conditions needed for </a:t>
            </a:r>
            <a:r>
              <a:rPr lang="en-US" u="sng" dirty="0" smtClean="0"/>
              <a:t>optimal bacterial growth </a:t>
            </a:r>
            <a:r>
              <a:rPr lang="en-US" dirty="0" smtClean="0"/>
              <a:t>are: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</a:t>
            </a:r>
            <a:r>
              <a:rPr lang="en-US" sz="3600" dirty="0" smtClean="0">
                <a:solidFill>
                  <a:schemeClr val="accent1"/>
                </a:solidFill>
              </a:rPr>
              <a:t>ood</a:t>
            </a:r>
            <a:endParaRPr lang="en-US" sz="3600" dirty="0" smtClean="0"/>
          </a:p>
          <a:p>
            <a:r>
              <a:rPr lang="en-US" sz="3600" dirty="0" smtClean="0"/>
              <a:t>A</a:t>
            </a:r>
            <a:r>
              <a:rPr lang="en-US" sz="3600" dirty="0" smtClean="0">
                <a:solidFill>
                  <a:schemeClr val="accent1"/>
                </a:solidFill>
              </a:rPr>
              <a:t>cidity</a:t>
            </a:r>
            <a:endParaRPr lang="en-US" sz="3600" dirty="0" smtClean="0"/>
          </a:p>
          <a:p>
            <a:r>
              <a:rPr lang="en-US" sz="3600" dirty="0" smtClean="0"/>
              <a:t>T</a:t>
            </a:r>
            <a:r>
              <a:rPr lang="en-US" sz="3600" dirty="0" smtClean="0">
                <a:solidFill>
                  <a:schemeClr val="accent1"/>
                </a:solidFill>
              </a:rPr>
              <a:t>emperature</a:t>
            </a:r>
            <a:endParaRPr lang="en-US" sz="3600" dirty="0" smtClean="0"/>
          </a:p>
          <a:p>
            <a:r>
              <a:rPr lang="en-US" sz="3600" dirty="0" smtClean="0"/>
              <a:t>T</a:t>
            </a:r>
            <a:r>
              <a:rPr lang="en-US" sz="3600" dirty="0" smtClean="0">
                <a:solidFill>
                  <a:schemeClr val="accent1"/>
                </a:solidFill>
              </a:rPr>
              <a:t>ime</a:t>
            </a:r>
            <a:endParaRPr lang="en-US" sz="3600" dirty="0" smtClean="0"/>
          </a:p>
          <a:p>
            <a:r>
              <a:rPr lang="en-US" sz="3600" dirty="0" smtClean="0"/>
              <a:t>O</a:t>
            </a:r>
            <a:r>
              <a:rPr lang="en-US" sz="3600" dirty="0" smtClean="0">
                <a:solidFill>
                  <a:schemeClr val="accent1"/>
                </a:solidFill>
              </a:rPr>
              <a:t>xygen</a:t>
            </a:r>
            <a:endParaRPr lang="en-US" sz="3600" dirty="0" smtClean="0"/>
          </a:p>
          <a:p>
            <a:r>
              <a:rPr lang="en-US" sz="3600" dirty="0" smtClean="0"/>
              <a:t>M</a:t>
            </a:r>
            <a:r>
              <a:rPr lang="en-US" sz="3600" dirty="0" smtClean="0">
                <a:solidFill>
                  <a:schemeClr val="accent1"/>
                </a:solidFill>
              </a:rPr>
              <a:t>oisture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915604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44</TotalTime>
  <Words>630</Words>
  <Application>Microsoft Macintosh PowerPoint</Application>
  <PresentationFormat>Widescreen</PresentationFormat>
  <Paragraphs>65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Rockwell</vt:lpstr>
      <vt:lpstr>Rockwell Condensed</vt:lpstr>
      <vt:lpstr>Rockwell Extra Bold</vt:lpstr>
      <vt:lpstr>Wingdings</vt:lpstr>
      <vt:lpstr>Calibri</vt:lpstr>
      <vt:lpstr>Wood Type</vt:lpstr>
      <vt:lpstr>Food Safety Notes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conditions needed for optimal bacterial growth are: </vt:lpstr>
      <vt:lpstr>PowerPoint Presentation</vt:lpstr>
      <vt:lpstr>PowerPoint Presentation</vt:lpstr>
      <vt:lpstr>TEMPERATURE ZONES: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Personal CleanlinessL: </vt:lpstr>
      <vt:lpstr>PowerPoint Presentation</vt:lpstr>
      <vt:lpstr>PowerPoint Presentation</vt:lpstr>
      <vt:lpstr>Kitchen Safety: </vt:lpstr>
      <vt:lpstr>Accidents: </vt:lpstr>
      <vt:lpstr>Knives: </vt:lpstr>
      <vt:lpstr>Preventing Burns: </vt:lpstr>
      <vt:lpstr>Preventing Fires: </vt:lpstr>
      <vt:lpstr>Preventing Cuts and Bruises: </vt:lpstr>
      <vt:lpstr>Preventing poisoning: </vt:lpstr>
      <vt:lpstr>Preventing Electrical Shock: 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Safety Notes </dc:title>
  <dc:creator>Kristy Harper</dc:creator>
  <cp:lastModifiedBy>Kristy Harper</cp:lastModifiedBy>
  <cp:revision>8</cp:revision>
  <dcterms:created xsi:type="dcterms:W3CDTF">2017-01-31T23:38:06Z</dcterms:created>
  <dcterms:modified xsi:type="dcterms:W3CDTF">2017-02-01T00:22:21Z</dcterms:modified>
</cp:coreProperties>
</file>